
<file path=[Content_Types].xml><?xml version="1.0" encoding="utf-8"?>
<Types xmlns="http://schemas.openxmlformats.org/package/2006/content-types">
  <Default Extension="jfif" ContentType="image/jpeg"/>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9" r:id="rId3"/>
    <p:sldId id="270" r:id="rId4"/>
    <p:sldId id="259" r:id="rId5"/>
    <p:sldId id="265" r:id="rId6"/>
    <p:sldId id="266" r:id="rId7"/>
    <p:sldId id="267" r:id="rId8"/>
    <p:sldId id="268" r:id="rId9"/>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8187" autoAdjust="0"/>
  </p:normalViewPr>
  <p:slideViewPr>
    <p:cSldViewPr snapToGrid="0" snapToObjects="1">
      <p:cViewPr varScale="1">
        <p:scale>
          <a:sx n="51" d="100"/>
          <a:sy n="51" d="100"/>
        </p:scale>
        <p:origin x="172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528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you search the internet for hours to find a free copy of this wonderful book, or would you just go to this website and buy it</a:t>
            </a:r>
          </a:p>
          <a:p>
            <a:endParaRPr lang="en-US" dirty="0"/>
          </a:p>
          <a:p>
            <a:r>
              <a:rPr lang="en-US" dirty="0"/>
              <a:t>I used to be the searching way but after I read an economics book I changed</a:t>
            </a:r>
          </a:p>
          <a:p>
            <a:endParaRPr lang="en-US" dirty="0"/>
          </a:p>
          <a:p>
            <a:r>
              <a:rPr lang="en-US" dirty="0"/>
              <a:t>Now I will buy it directly</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149205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always told to save money, but sometimes we neglect the opportunity cost</a:t>
            </a:r>
          </a:p>
          <a:p>
            <a:endParaRPr lang="en-US" dirty="0"/>
          </a:p>
          <a:p>
            <a:r>
              <a:rPr lang="en-US" altLang="zh-CN" b="0" i="0" dirty="0">
                <a:solidFill>
                  <a:srgbClr val="374151"/>
                </a:solidFill>
                <a:effectLst/>
                <a:latin typeface="Söhne"/>
              </a:rPr>
              <a:t>blindly saving money without considering the opportunity cost or sacrificing important aspects of our lives like our time or health can be detrimental. </a:t>
            </a:r>
          </a:p>
          <a:p>
            <a:endParaRPr lang="en-US" altLang="zh-CN" b="0" i="0" dirty="0">
              <a:solidFill>
                <a:srgbClr val="374151"/>
              </a:solidFill>
              <a:effectLst/>
              <a:latin typeface="Söhne"/>
            </a:endParaRPr>
          </a:p>
          <a:p>
            <a:r>
              <a:rPr lang="en-US" altLang="zh-CN" b="0" i="0" dirty="0">
                <a:solidFill>
                  <a:srgbClr val="374151"/>
                </a:solidFill>
                <a:effectLst/>
                <a:latin typeface="Söhne"/>
              </a:rPr>
              <a:t>So, it's important to strike a balance and approach saving money in a thoughtful and intentional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663469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374151"/>
                </a:solidFill>
                <a:effectLst/>
                <a:latin typeface="Söhne"/>
              </a:rPr>
              <a:t>Firstly, let's talk about time. Time is a valuable resource that we can never get back once it's gone. Many people try to save money by doing things themselves instead of hiring a professional, such as fixing their own plumbing or doing their own taxes. However, these tasks can be time-consuming.</a:t>
            </a:r>
          </a:p>
          <a:p>
            <a:endParaRPr lang="en-US" altLang="zh-CN" b="0" i="0" dirty="0">
              <a:solidFill>
                <a:srgbClr val="374151"/>
              </a:solidFill>
              <a:effectLst/>
              <a:latin typeface="Söhne"/>
            </a:endParaRPr>
          </a:p>
          <a:p>
            <a:r>
              <a:rPr lang="en-US" altLang="zh-CN" b="0" i="0" dirty="0">
                <a:solidFill>
                  <a:srgbClr val="374151"/>
                </a:solidFill>
                <a:effectLst/>
                <a:latin typeface="Söhne"/>
              </a:rPr>
              <a:t>For example, if someone spends several hours fixing their own plumbing, they may have saved money on a plumber's fee, but they have also lost valuable time that could have been spent on earning more money or enjoying leisure activities. Therefore, it's important to consider the opportunity cost of saving money in this situation.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374151"/>
                </a:solidFill>
                <a:effectLst/>
                <a:latin typeface="Söhne"/>
              </a:rPr>
              <a:t>Another reason why saving money may not always be a good thing is that it can negatively affect our quality of life.</a:t>
            </a:r>
          </a:p>
          <a:p>
            <a:endParaRPr lang="en-US" dirty="0"/>
          </a:p>
          <a:p>
            <a:r>
              <a:rPr lang="en-US" altLang="zh-CN" b="0" i="0" dirty="0">
                <a:solidFill>
                  <a:srgbClr val="374151"/>
                </a:solidFill>
                <a:effectLst/>
                <a:latin typeface="Söhne"/>
              </a:rPr>
              <a:t>For instance, consider someone who tries to save money by eating unhealthy, low-quality food or by not seeking necessary medical treatment. In the short term, this might save them money, but in the long term, it can lead to health problems that are much more expensive and damaging to their overall well-being.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374151"/>
                </a:solidFill>
                <a:effectLst/>
                <a:latin typeface="Söhne"/>
              </a:rPr>
              <a:t>In conclusion, while saving money is important, it's not always a good thing if it means sacrificing our time or quality of life. </a:t>
            </a:r>
          </a:p>
          <a:p>
            <a:endParaRPr lang="en-US" altLang="zh-CN" b="0" i="0" dirty="0">
              <a:solidFill>
                <a:srgbClr val="374151"/>
              </a:solidFill>
              <a:effectLst/>
              <a:latin typeface="Söhne"/>
            </a:endParaRPr>
          </a:p>
          <a:p>
            <a:r>
              <a:rPr lang="en-US" altLang="zh-CN" b="0" i="0" dirty="0">
                <a:solidFill>
                  <a:srgbClr val="374151"/>
                </a:solidFill>
                <a:effectLst/>
                <a:latin typeface="Söhne"/>
              </a:rPr>
              <a:t>We should strive to find a balance between saving money and investing in our well-being and find ways to save money that align with our values and priorities. By doing so, we can make better financial decisions and ultimately live a more fulfilling life.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my presentation will you buy this boo</a:t>
            </a:r>
            <a:r>
              <a:rPr lang="en-US" altLang="zh-CN" dirty="0"/>
              <a:t>k, if it is necessary for one of your courses or you will search the free internet version?</a:t>
            </a:r>
          </a:p>
          <a:p>
            <a:endParaRPr lang="en-US" altLang="zh-CN" dirty="0"/>
          </a:p>
          <a:p>
            <a:r>
              <a:rPr lang="en-US" dirty="0"/>
              <a:t>For me, If I have to buy this book otherwise I can’t engage in the course, I will drop this course</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redblue_abstract_prism_vplus_20230307/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redblue_abstract_prism_vplus_20230307/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redblue_abstract_prism_vplus_20230307/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redblue_abstract_prism_vplus_20230307/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fi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4.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16.jpe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921192" y="1993106"/>
            <a:ext cx="5301615" cy="1157288"/>
          </a:xfrm>
          <a:prstGeom prst="rect">
            <a:avLst/>
          </a:prstGeom>
          <a:noFill/>
          <a:ln/>
        </p:spPr>
        <p:txBody>
          <a:bodyPr wrap="square" rtlCol="0" anchor="b"/>
          <a:lstStyle/>
          <a:p>
            <a:r>
              <a:rPr lang="en-US" sz="2600" b="1" dirty="0">
                <a:solidFill>
                  <a:srgbClr val="FFFFFF"/>
                </a:solidFill>
                <a:latin typeface="Noto Sans SC" pitchFamily="34" charset="0"/>
                <a:ea typeface="Noto Sans SC" pitchFamily="34" charset="-122"/>
              </a:rPr>
              <a:t>Is </a:t>
            </a:r>
            <a:r>
              <a:rPr lang="en-US" altLang="zh-CN" sz="2600" b="1" dirty="0">
                <a:solidFill>
                  <a:srgbClr val="FFFFFF"/>
                </a:solidFill>
                <a:latin typeface="Noto Sans SC" pitchFamily="34" charset="0"/>
                <a:ea typeface="Noto Sans SC" pitchFamily="34" charset="-122"/>
              </a:rPr>
              <a:t>saving money always a good thing</a:t>
            </a:r>
            <a:endParaRPr lang="en-US" sz="2600" b="1" dirty="0">
              <a:solidFill>
                <a:srgbClr val="FFFFFF"/>
              </a:solidFill>
              <a:latin typeface="Noto Sans SC" pitchFamily="34" charset="0"/>
              <a:ea typeface="Noto Sans SC" pitchFamily="34" charset="-122"/>
            </a:endParaRPr>
          </a:p>
        </p:txBody>
      </p:sp>
      <p:sp>
        <p:nvSpPr>
          <p:cNvPr id="4" name="Text 2"/>
          <p:cNvSpPr/>
          <p:nvPr/>
        </p:nvSpPr>
        <p:spPr>
          <a:xfrm>
            <a:off x="5429250" y="3505200"/>
            <a:ext cx="1943100" cy="552450"/>
          </a:xfrm>
          <a:prstGeom prst="rect">
            <a:avLst/>
          </a:prstGeom>
          <a:noFill/>
          <a:ln/>
        </p:spPr>
        <p:txBody>
          <a:bodyPr wrap="square" rtlCol="0" anchor="t"/>
          <a:lstStyle/>
          <a:p>
            <a:pPr algn="r"/>
            <a:r>
              <a:rPr lang="en-US" sz="1200" b="0" dirty="0">
                <a:solidFill>
                  <a:srgbClr val="FFFFFF"/>
                </a:solidFill>
                <a:latin typeface="Noto Sans SC" pitchFamily="34" charset="0"/>
                <a:ea typeface="Noto Sans SC" pitchFamily="34" charset="-122"/>
                <a:cs typeface="Noto Sans SC" pitchFamily="34" charset="-120"/>
              </a:rPr>
              <a:t>Zhiyang Wu</a:t>
            </a:r>
            <a:endParaRPr lang="en-US" sz="1200" dirty="0"/>
          </a:p>
          <a:p>
            <a:pPr algn="r"/>
            <a:r>
              <a:rPr lang="en-US" sz="1200" b="0" dirty="0">
                <a:solidFill>
                  <a:srgbClr val="FFFFFF"/>
                </a:solidFill>
                <a:latin typeface="Noto Sans SC" pitchFamily="34" charset="0"/>
                <a:ea typeface="Noto Sans SC" pitchFamily="34" charset="-122"/>
                <a:cs typeface="Noto Sans SC" pitchFamily="34" charset="-120"/>
              </a:rPr>
              <a:t>2023-03-28</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media.mindshow.fun/themes/redblue_abstract_prism_vplus_20230307/Content_header.jpg"/>
          <p:cNvPicPr>
            <a:picLocks noChangeAspect="1"/>
          </p:cNvPicPr>
          <p:nvPr/>
        </p:nvPicPr>
        <p:blipFill>
          <a:blip r:embed="rId3"/>
          <a:stretch>
            <a:fillRect/>
          </a:stretch>
        </p:blipFill>
        <p:spPr>
          <a:xfrm>
            <a:off x="0" y="0"/>
            <a:ext cx="9144000" cy="781050"/>
          </a:xfrm>
          <a:prstGeom prst="rect">
            <a:avLst/>
          </a:prstGeom>
        </p:spPr>
      </p:pic>
      <p:sp>
        <p:nvSpPr>
          <p:cNvPr id="3" name="Text 0"/>
          <p:cNvSpPr/>
          <p:nvPr/>
        </p:nvSpPr>
        <p:spPr>
          <a:xfrm>
            <a:off x="762000" y="114300"/>
            <a:ext cx="6606540" cy="552450"/>
          </a:xfrm>
          <a:prstGeom prst="rect">
            <a:avLst/>
          </a:prstGeom>
          <a:noFill/>
          <a:ln/>
        </p:spPr>
        <p:txBody>
          <a:bodyPr wrap="square" rtlCol="0" anchor="ctr"/>
          <a:lstStyle/>
          <a:p>
            <a:r>
              <a:rPr lang="en-US" sz="3600" b="1" dirty="0">
                <a:solidFill>
                  <a:srgbClr val="FFFFFF"/>
                </a:solidFill>
                <a:latin typeface="Noto Sans SC" pitchFamily="34" charset="0"/>
                <a:ea typeface="Noto Sans SC" pitchFamily="34" charset="-122"/>
              </a:rPr>
              <a:t>Question</a:t>
            </a:r>
          </a:p>
        </p:txBody>
      </p:sp>
      <p:pic>
        <p:nvPicPr>
          <p:cNvPr id="9" name="图片 8" descr="图形用户界面, 文本, 应用程序, 聊天或短信&#10;&#10;描述已自动生成">
            <a:extLst>
              <a:ext uri="{FF2B5EF4-FFF2-40B4-BE49-F238E27FC236}">
                <a16:creationId xmlns:a16="http://schemas.microsoft.com/office/drawing/2014/main" id="{116B55AF-6452-B6E2-0030-7001D733D3AB}"/>
              </a:ext>
            </a:extLst>
          </p:cNvPr>
          <p:cNvPicPr>
            <a:picLocks noChangeAspect="1"/>
          </p:cNvPicPr>
          <p:nvPr/>
        </p:nvPicPr>
        <p:blipFill>
          <a:blip r:embed="rId4"/>
          <a:stretch>
            <a:fillRect/>
          </a:stretch>
        </p:blipFill>
        <p:spPr>
          <a:xfrm>
            <a:off x="4572000" y="781050"/>
            <a:ext cx="4140276" cy="2382443"/>
          </a:xfrm>
          <a:prstGeom prst="rect">
            <a:avLst/>
          </a:prstGeom>
        </p:spPr>
      </p:pic>
      <p:pic>
        <p:nvPicPr>
          <p:cNvPr id="10" name="图片 9">
            <a:extLst>
              <a:ext uri="{FF2B5EF4-FFF2-40B4-BE49-F238E27FC236}">
                <a16:creationId xmlns:a16="http://schemas.microsoft.com/office/drawing/2014/main" id="{0102F4F8-D6A3-70BD-B08E-BB06D3437915}"/>
              </a:ext>
            </a:extLst>
          </p:cNvPr>
          <p:cNvPicPr>
            <a:picLocks noChangeAspect="1"/>
          </p:cNvPicPr>
          <p:nvPr/>
        </p:nvPicPr>
        <p:blipFill>
          <a:blip r:embed="rId5"/>
          <a:stretch>
            <a:fillRect/>
          </a:stretch>
        </p:blipFill>
        <p:spPr>
          <a:xfrm>
            <a:off x="6304858" y="3277793"/>
            <a:ext cx="2626129" cy="1699260"/>
          </a:xfrm>
          <a:prstGeom prst="rect">
            <a:avLst/>
          </a:prstGeom>
        </p:spPr>
      </p:pic>
      <p:pic>
        <p:nvPicPr>
          <p:cNvPr id="12" name="图片 11" descr="文本&#10;&#10;描述已自动生成">
            <a:extLst>
              <a:ext uri="{FF2B5EF4-FFF2-40B4-BE49-F238E27FC236}">
                <a16:creationId xmlns:a16="http://schemas.microsoft.com/office/drawing/2014/main" id="{21F1C217-2F08-7751-A582-6081C250CC8A}"/>
              </a:ext>
            </a:extLst>
          </p:cNvPr>
          <p:cNvPicPr>
            <a:picLocks noChangeAspect="1"/>
          </p:cNvPicPr>
          <p:nvPr/>
        </p:nvPicPr>
        <p:blipFill>
          <a:blip r:embed="rId6"/>
          <a:stretch>
            <a:fillRect/>
          </a:stretch>
        </p:blipFill>
        <p:spPr>
          <a:xfrm>
            <a:off x="4805656" y="3277793"/>
            <a:ext cx="1099521" cy="1699260"/>
          </a:xfrm>
          <a:prstGeom prst="rect">
            <a:avLst/>
          </a:prstGeom>
        </p:spPr>
      </p:pic>
      <p:pic>
        <p:nvPicPr>
          <p:cNvPr id="14" name="图片 13" descr="图形用户界面&#10;&#10;中度可信度描述已自动生成">
            <a:extLst>
              <a:ext uri="{FF2B5EF4-FFF2-40B4-BE49-F238E27FC236}">
                <a16:creationId xmlns:a16="http://schemas.microsoft.com/office/drawing/2014/main" id="{4D3429C7-E99E-3DAD-E3A2-6E4524910CF2}"/>
              </a:ext>
            </a:extLst>
          </p:cNvPr>
          <p:cNvPicPr>
            <a:picLocks noChangeAspect="1"/>
          </p:cNvPicPr>
          <p:nvPr/>
        </p:nvPicPr>
        <p:blipFill>
          <a:blip r:embed="rId7"/>
          <a:stretch>
            <a:fillRect/>
          </a:stretch>
        </p:blipFill>
        <p:spPr>
          <a:xfrm>
            <a:off x="482500" y="1597583"/>
            <a:ext cx="3514725" cy="2571750"/>
          </a:xfrm>
          <a:prstGeom prst="rect">
            <a:avLst/>
          </a:prstGeom>
        </p:spPr>
      </p:pic>
      <p:sp>
        <p:nvSpPr>
          <p:cNvPr id="15" name="文本框 14">
            <a:extLst>
              <a:ext uri="{FF2B5EF4-FFF2-40B4-BE49-F238E27FC236}">
                <a16:creationId xmlns:a16="http://schemas.microsoft.com/office/drawing/2014/main" id="{78F0B130-49B8-B372-FC76-4A7C8B015DA8}"/>
              </a:ext>
            </a:extLst>
          </p:cNvPr>
          <p:cNvSpPr txBox="1"/>
          <p:nvPr/>
        </p:nvSpPr>
        <p:spPr>
          <a:xfrm>
            <a:off x="271090" y="979612"/>
            <a:ext cx="3649910" cy="369332"/>
          </a:xfrm>
          <a:prstGeom prst="rect">
            <a:avLst/>
          </a:prstGeom>
          <a:noFill/>
        </p:spPr>
        <p:txBody>
          <a:bodyPr wrap="none" rtlCol="0">
            <a:spAutoFit/>
          </a:bodyPr>
          <a:lstStyle/>
          <a:p>
            <a:r>
              <a:rPr lang="en-US" altLang="zh-CN" b="1" dirty="0"/>
              <a:t>If we ignore the copyright problems</a:t>
            </a:r>
            <a:endParaRPr lang="zh-CN" altLang="en-US" b="1" dirty="0"/>
          </a:p>
        </p:txBody>
      </p:sp>
    </p:spTree>
    <p:extLst>
      <p:ext uri="{BB962C8B-B14F-4D97-AF65-F5344CB8AC3E}">
        <p14:creationId xmlns:p14="http://schemas.microsoft.com/office/powerpoint/2010/main" val="243824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E6A50F4-E171-7453-F4D3-535DE744CC46}"/>
              </a:ext>
            </a:extLst>
          </p:cNvPr>
          <p:cNvPicPr>
            <a:picLocks noChangeAspect="1"/>
          </p:cNvPicPr>
          <p:nvPr/>
        </p:nvPicPr>
        <p:blipFill>
          <a:blip r:embed="rId3"/>
          <a:stretch>
            <a:fillRect/>
          </a:stretch>
        </p:blipFill>
        <p:spPr>
          <a:xfrm>
            <a:off x="925265" y="627062"/>
            <a:ext cx="3405435" cy="3879611"/>
          </a:xfrm>
          <a:prstGeom prst="rect">
            <a:avLst/>
          </a:prstGeom>
        </p:spPr>
      </p:pic>
      <p:pic>
        <p:nvPicPr>
          <p:cNvPr id="5" name="图片 4">
            <a:extLst>
              <a:ext uri="{FF2B5EF4-FFF2-40B4-BE49-F238E27FC236}">
                <a16:creationId xmlns:a16="http://schemas.microsoft.com/office/drawing/2014/main" id="{4A3ABDBF-A544-B28C-D43D-BB76A41B4220}"/>
              </a:ext>
            </a:extLst>
          </p:cNvPr>
          <p:cNvPicPr>
            <a:picLocks noChangeAspect="1"/>
          </p:cNvPicPr>
          <p:nvPr/>
        </p:nvPicPr>
        <p:blipFill>
          <a:blip r:embed="rId4"/>
          <a:stretch>
            <a:fillRect/>
          </a:stretch>
        </p:blipFill>
        <p:spPr>
          <a:xfrm>
            <a:off x="4692648" y="627062"/>
            <a:ext cx="3968751" cy="3889375"/>
          </a:xfrm>
          <a:prstGeom prst="rect">
            <a:avLst/>
          </a:prstGeom>
        </p:spPr>
      </p:pic>
      <p:sp>
        <p:nvSpPr>
          <p:cNvPr id="7" name="文本框 6">
            <a:extLst>
              <a:ext uri="{FF2B5EF4-FFF2-40B4-BE49-F238E27FC236}">
                <a16:creationId xmlns:a16="http://schemas.microsoft.com/office/drawing/2014/main" id="{D3AFABAE-CBBD-9879-AA21-6CE14DD89958}"/>
              </a:ext>
            </a:extLst>
          </p:cNvPr>
          <p:cNvSpPr txBox="1"/>
          <p:nvPr/>
        </p:nvSpPr>
        <p:spPr>
          <a:xfrm>
            <a:off x="925265" y="1187116"/>
            <a:ext cx="2808205" cy="369332"/>
          </a:xfrm>
          <a:prstGeom prst="rect">
            <a:avLst/>
          </a:prstGeom>
          <a:noFill/>
        </p:spPr>
        <p:txBody>
          <a:bodyPr wrap="none" rtlCol="0">
            <a:spAutoFit/>
          </a:bodyPr>
          <a:lstStyle/>
          <a:p>
            <a:r>
              <a:rPr lang="en-US" altLang="zh-CN" b="1" dirty="0"/>
              <a:t>Opportunity Cost vs Money</a:t>
            </a:r>
            <a:endParaRPr lang="zh-CN" altLang="en-US" b="1" dirty="0"/>
          </a:p>
        </p:txBody>
      </p:sp>
    </p:spTree>
    <p:extLst>
      <p:ext uri="{BB962C8B-B14F-4D97-AF65-F5344CB8AC3E}">
        <p14:creationId xmlns:p14="http://schemas.microsoft.com/office/powerpoint/2010/main" val="786655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105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7815" y="951219"/>
            <a:ext cx="4476494" cy="4563756"/>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图片 6" descr="卡通画&#10;&#10;描述已自动生成">
            <a:extLst>
              <a:ext uri="{FF2B5EF4-FFF2-40B4-BE49-F238E27FC236}">
                <a16:creationId xmlns:a16="http://schemas.microsoft.com/office/drawing/2014/main" id="{67514452-4BB4-51EB-19E1-D2E72665E7F9}"/>
              </a:ext>
            </a:extLst>
          </p:cNvPr>
          <p:cNvPicPr>
            <a:picLocks noChangeAspect="1"/>
          </p:cNvPicPr>
          <p:nvPr/>
        </p:nvPicPr>
        <p:blipFill>
          <a:blip r:embed="rId3"/>
          <a:stretch>
            <a:fillRect/>
          </a:stretch>
        </p:blipFill>
        <p:spPr>
          <a:xfrm>
            <a:off x="5879853" y="2778458"/>
            <a:ext cx="2556091" cy="2556091"/>
          </a:xfrm>
          <a:prstGeom prst="rect">
            <a:avLst/>
          </a:prstGeom>
        </p:spPr>
      </p:pic>
      <p:pic>
        <p:nvPicPr>
          <p:cNvPr id="6" name="图片 5" descr="图示&#10;&#10;描述已自动生成">
            <a:extLst>
              <a:ext uri="{FF2B5EF4-FFF2-40B4-BE49-F238E27FC236}">
                <a16:creationId xmlns:a16="http://schemas.microsoft.com/office/drawing/2014/main" id="{DE866700-9FE1-F530-D416-C00B6A1DEB20}"/>
              </a:ext>
            </a:extLst>
          </p:cNvPr>
          <p:cNvPicPr>
            <a:picLocks noChangeAspect="1"/>
          </p:cNvPicPr>
          <p:nvPr/>
        </p:nvPicPr>
        <p:blipFill>
          <a:blip r:embed="rId4"/>
          <a:stretch>
            <a:fillRect/>
          </a:stretch>
        </p:blipFill>
        <p:spPr>
          <a:xfrm>
            <a:off x="4195421" y="1302745"/>
            <a:ext cx="2329482" cy="1950940"/>
          </a:xfrm>
          <a:prstGeom prst="rect">
            <a:avLst/>
          </a:prstGeom>
        </p:spPr>
      </p:pic>
      <p:pic>
        <p:nvPicPr>
          <p:cNvPr id="2" name="Image 0" descr="https://media.mindshow.fun/themes/redblue_abstract_prism_vplus_20230307/Content_header.jpg"/>
          <p:cNvPicPr>
            <a:picLocks noChangeAspect="1"/>
          </p:cNvPicPr>
          <p:nvPr/>
        </p:nvPicPr>
        <p:blipFill>
          <a:blip r:embed="rId5"/>
          <a:stretch>
            <a:fillRect/>
          </a:stretch>
        </p:blipFill>
        <p:spPr>
          <a:xfrm>
            <a:off x="0" y="0"/>
            <a:ext cx="9144000" cy="781050"/>
          </a:xfrm>
          <a:prstGeom prst="rect">
            <a:avLst/>
          </a:prstGeom>
        </p:spPr>
      </p:pic>
      <p:pic>
        <p:nvPicPr>
          <p:cNvPr id="8" name="图片 7">
            <a:extLst>
              <a:ext uri="{FF2B5EF4-FFF2-40B4-BE49-F238E27FC236}">
                <a16:creationId xmlns:a16="http://schemas.microsoft.com/office/drawing/2014/main" id="{ABF0C751-6143-5BF6-E8C8-D8C0C89FD6F6}"/>
              </a:ext>
            </a:extLst>
          </p:cNvPr>
          <p:cNvPicPr>
            <a:picLocks noChangeAspect="1"/>
          </p:cNvPicPr>
          <p:nvPr/>
        </p:nvPicPr>
        <p:blipFill>
          <a:blip r:embed="rId6"/>
          <a:stretch>
            <a:fillRect/>
          </a:stretch>
        </p:blipFill>
        <p:spPr>
          <a:xfrm>
            <a:off x="466296" y="1827121"/>
            <a:ext cx="3507428" cy="3507428"/>
          </a:xfrm>
          <a:prstGeom prst="rect">
            <a:avLst/>
          </a:prstGeom>
        </p:spPr>
      </p:pic>
      <p:sp>
        <p:nvSpPr>
          <p:cNvPr id="9" name="Text 0">
            <a:extLst>
              <a:ext uri="{FF2B5EF4-FFF2-40B4-BE49-F238E27FC236}">
                <a16:creationId xmlns:a16="http://schemas.microsoft.com/office/drawing/2014/main" id="{606B08CA-89A3-B04C-B024-70EBE6CC0A8C}"/>
              </a:ext>
            </a:extLst>
          </p:cNvPr>
          <p:cNvSpPr/>
          <p:nvPr/>
        </p:nvSpPr>
        <p:spPr>
          <a:xfrm>
            <a:off x="234949" y="-274844"/>
            <a:ext cx="4607719" cy="1050300"/>
          </a:xfrm>
          <a:prstGeom prst="rect">
            <a:avLst/>
          </a:prstGeom>
        </p:spPr>
        <p:txBody>
          <a:bodyPr vert="horz" wrap="square" lIns="91440" tIns="45720" rIns="91440" bIns="45720" rtlCol="0" anchor="b">
            <a:normAutofit fontScale="70000" lnSpcReduction="20000"/>
          </a:bodyPr>
          <a:lstStyle/>
          <a:p>
            <a:pPr>
              <a:lnSpc>
                <a:spcPct val="90000"/>
              </a:lnSpc>
              <a:spcBef>
                <a:spcPct val="0"/>
              </a:spcBef>
              <a:spcAft>
                <a:spcPts val="600"/>
              </a:spcAft>
            </a:pPr>
            <a:r>
              <a:rPr lang="en-US" sz="3900" kern="1200" dirty="0">
                <a:solidFill>
                  <a:schemeClr val="bg1"/>
                </a:solidFill>
                <a:latin typeface="Consolas" panose="020B0609020204030204" pitchFamily="49" charset="0"/>
                <a:ea typeface="+mj-ea"/>
                <a:cs typeface="+mj-cs"/>
              </a:rPr>
              <a:t>Example 1: </a:t>
            </a:r>
            <a:r>
              <a:rPr lang="en-US" altLang="zh-CN" sz="3900" i="0" kern="1200" dirty="0">
                <a:solidFill>
                  <a:schemeClr val="bg1"/>
                </a:solidFill>
                <a:effectLst/>
                <a:latin typeface="Consolas" panose="020B0609020204030204" pitchFamily="49" charset="0"/>
                <a:ea typeface="+mj-ea"/>
                <a:cs typeface="+mj-cs"/>
              </a:rPr>
              <a:t>Find someone or do it yourself</a:t>
            </a:r>
            <a:endParaRPr lang="en-US" sz="3900" kern="1200" dirty="0">
              <a:solidFill>
                <a:schemeClr val="bg1"/>
              </a:solidFill>
              <a:latin typeface="Consolas" panose="020B0609020204030204" pitchFamily="49" charset="0"/>
              <a:ea typeface="+mj-ea"/>
              <a:cs typeface="+mj-cs"/>
            </a:endParaRPr>
          </a:p>
        </p:txBody>
      </p:sp>
      <p:sp>
        <p:nvSpPr>
          <p:cNvPr id="10" name="文本框 9">
            <a:extLst>
              <a:ext uri="{FF2B5EF4-FFF2-40B4-BE49-F238E27FC236}">
                <a16:creationId xmlns:a16="http://schemas.microsoft.com/office/drawing/2014/main" id="{068E97F8-BEB6-5F33-6FE3-D6C1ED107AC8}"/>
              </a:ext>
            </a:extLst>
          </p:cNvPr>
          <p:cNvSpPr txBox="1"/>
          <p:nvPr/>
        </p:nvSpPr>
        <p:spPr>
          <a:xfrm>
            <a:off x="960281" y="967260"/>
            <a:ext cx="1578527" cy="707886"/>
          </a:xfrm>
          <a:prstGeom prst="rect">
            <a:avLst/>
          </a:prstGeom>
          <a:noFill/>
        </p:spPr>
        <p:txBody>
          <a:bodyPr wrap="square" rtlCol="0">
            <a:spAutoFit/>
          </a:bodyPr>
          <a:lstStyle/>
          <a:p>
            <a:r>
              <a:rPr lang="en-US" altLang="zh-CN" sz="4000" b="1" dirty="0">
                <a:solidFill>
                  <a:schemeClr val="bg1"/>
                </a:solidFill>
              </a:rPr>
              <a:t>Time</a:t>
            </a:r>
            <a:endParaRPr lang="zh-CN" altLang="en-US" sz="4000" b="1" dirty="0">
              <a:solidFill>
                <a:schemeClr val="bg1"/>
              </a:solidFill>
            </a:endParaRPr>
          </a:p>
        </p:txBody>
      </p:sp>
      <p:sp>
        <p:nvSpPr>
          <p:cNvPr id="11" name="文本框 10">
            <a:extLst>
              <a:ext uri="{FF2B5EF4-FFF2-40B4-BE49-F238E27FC236}">
                <a16:creationId xmlns:a16="http://schemas.microsoft.com/office/drawing/2014/main" id="{E4CA4836-730C-201E-7200-3854F0200D7E}"/>
              </a:ext>
            </a:extLst>
          </p:cNvPr>
          <p:cNvSpPr txBox="1"/>
          <p:nvPr/>
        </p:nvSpPr>
        <p:spPr>
          <a:xfrm>
            <a:off x="7010400" y="1675146"/>
            <a:ext cx="1681935" cy="707886"/>
          </a:xfrm>
          <a:prstGeom prst="rect">
            <a:avLst/>
          </a:prstGeom>
          <a:noFill/>
        </p:spPr>
        <p:txBody>
          <a:bodyPr wrap="none" rtlCol="0">
            <a:spAutoFit/>
          </a:bodyPr>
          <a:lstStyle/>
          <a:p>
            <a:r>
              <a:rPr lang="en-US" altLang="zh-CN" sz="4000" b="1" dirty="0">
                <a:solidFill>
                  <a:schemeClr val="bg1"/>
                </a:solidFill>
              </a:rPr>
              <a:t>Money</a:t>
            </a:r>
            <a:endParaRPr lang="zh-CN" altLang="en-US" sz="40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105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628649" y="4102050"/>
            <a:ext cx="4607719" cy="1050300"/>
          </a:xfrm>
          <a:prstGeom prst="rect">
            <a:avLst/>
          </a:prstGeom>
        </p:spPr>
        <p:txBody>
          <a:bodyPr vert="horz" wrap="square" lIns="91440" tIns="45720" rIns="91440" bIns="45720" rtlCol="0" anchor="b">
            <a:normAutofit fontScale="92500" lnSpcReduction="10000"/>
          </a:bodyPr>
          <a:lstStyle/>
          <a:p>
            <a:pPr>
              <a:lnSpc>
                <a:spcPct val="90000"/>
              </a:lnSpc>
              <a:spcBef>
                <a:spcPct val="0"/>
              </a:spcBef>
              <a:spcAft>
                <a:spcPts val="600"/>
              </a:spcAft>
            </a:pPr>
            <a:r>
              <a:rPr lang="en-US" sz="3900" kern="1200" dirty="0">
                <a:solidFill>
                  <a:schemeClr val="bg1"/>
                </a:solidFill>
                <a:latin typeface="Consolas" panose="020B0609020204030204" pitchFamily="49" charset="0"/>
                <a:ea typeface="+mj-ea"/>
                <a:cs typeface="+mj-cs"/>
              </a:rPr>
              <a:t>Example 2: </a:t>
            </a:r>
            <a:r>
              <a:rPr lang="en-US" sz="3900" dirty="0">
                <a:solidFill>
                  <a:schemeClr val="bg1"/>
                </a:solidFill>
                <a:latin typeface="Consolas" panose="020B0609020204030204" pitchFamily="49" charset="0"/>
                <a:ea typeface="+mj-ea"/>
                <a:cs typeface="+mj-cs"/>
              </a:rPr>
              <a:t>D</a:t>
            </a:r>
            <a:r>
              <a:rPr lang="en-US" altLang="zh-CN" sz="3900" i="0" kern="1200" dirty="0">
                <a:solidFill>
                  <a:schemeClr val="bg1"/>
                </a:solidFill>
                <a:effectLst/>
                <a:latin typeface="Consolas" panose="020B0609020204030204" pitchFamily="49" charset="0"/>
                <a:ea typeface="+mj-ea"/>
                <a:cs typeface="+mj-cs"/>
              </a:rPr>
              <a:t>iscount or Fresh</a:t>
            </a:r>
            <a:endParaRPr lang="en-US" sz="3900" kern="1200" dirty="0">
              <a:solidFill>
                <a:schemeClr val="bg1"/>
              </a:solidFill>
              <a:latin typeface="Consolas" panose="020B0609020204030204" pitchFamily="49" charset="0"/>
              <a:ea typeface="+mj-ea"/>
              <a:cs typeface="+mj-cs"/>
            </a:endParaRPr>
          </a:p>
        </p:txBody>
      </p:sp>
      <p:pic>
        <p:nvPicPr>
          <p:cNvPr id="1026" name="Picture 2" descr="Meat at Store 3164 : walmart">
            <a:extLst>
              <a:ext uri="{FF2B5EF4-FFF2-40B4-BE49-F238E27FC236}">
                <a16:creationId xmlns:a16="http://schemas.microsoft.com/office/drawing/2014/main" id="{538173FE-E540-13F4-F3B8-7DD625B4E1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3078"/>
          <a:stretch/>
        </p:blipFill>
        <p:spPr bwMode="auto">
          <a:xfrm>
            <a:off x="4" y="781050"/>
            <a:ext cx="4500562" cy="2933870"/>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9" name="图片 8" descr="文本, 信件&#10;&#10;描述已自动生成">
            <a:extLst>
              <a:ext uri="{FF2B5EF4-FFF2-40B4-BE49-F238E27FC236}">
                <a16:creationId xmlns:a16="http://schemas.microsoft.com/office/drawing/2014/main" id="{963849A8-57BE-E828-C962-83BE6CFEDCD8}"/>
              </a:ext>
            </a:extLst>
          </p:cNvPr>
          <p:cNvPicPr>
            <a:picLocks noChangeAspect="1"/>
          </p:cNvPicPr>
          <p:nvPr/>
        </p:nvPicPr>
        <p:blipFill rotWithShape="1">
          <a:blip r:embed="rId4"/>
          <a:srcRect t="22161" r="-1" b="31151"/>
          <a:stretch/>
        </p:blipFill>
        <p:spPr>
          <a:xfrm>
            <a:off x="4643433" y="781050"/>
            <a:ext cx="4500563" cy="2991020"/>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1042" name="Group 1041">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7794"/>
            <a:ext cx="9144000" cy="567876"/>
            <a:chOff x="0" y="2959818"/>
            <a:chExt cx="12192000" cy="757168"/>
          </a:xfrm>
        </p:grpSpPr>
        <p:sp>
          <p:nvSpPr>
            <p:cNvPr id="1043" name="Freeform: Shape 1042">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4" name="Freeform: Shape 1043">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Image 0" descr="https://media.mindshow.fun/themes/redblue_abstract_prism_vplus_20230307/Content_header.jpg"/>
          <p:cNvPicPr>
            <a:picLocks noChangeAspect="1"/>
          </p:cNvPicPr>
          <p:nvPr/>
        </p:nvPicPr>
        <p:blipFill>
          <a:blip r:embed="rId6"/>
          <a:stretch>
            <a:fillRect/>
          </a:stretch>
        </p:blipFill>
        <p:spPr>
          <a:xfrm>
            <a:off x="0" y="0"/>
            <a:ext cx="9144000" cy="7810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848100" y="1047750"/>
            <a:ext cx="1452563" cy="1243013"/>
          </a:xfrm>
          <a:prstGeom prst="rect">
            <a:avLst/>
          </a:prstGeom>
          <a:noFill/>
          <a:ln/>
        </p:spPr>
        <p:txBody>
          <a:bodyPr wrap="square" rtlCol="0" anchor="t"/>
          <a:lstStyle/>
          <a:p>
            <a:pPr algn="ctr"/>
            <a:endParaRPr lang="en-US" sz="5400" dirty="0"/>
          </a:p>
        </p:txBody>
      </p:sp>
      <p:sp>
        <p:nvSpPr>
          <p:cNvPr id="3" name="Text 1"/>
          <p:cNvSpPr/>
          <p:nvPr/>
        </p:nvSpPr>
        <p:spPr>
          <a:xfrm>
            <a:off x="-104775" y="1016000"/>
            <a:ext cx="5101590" cy="1676400"/>
          </a:xfrm>
          <a:prstGeom prst="rect">
            <a:avLst/>
          </a:prstGeom>
          <a:noFill/>
          <a:ln/>
        </p:spPr>
        <p:txBody>
          <a:bodyPr wrap="square" rtlCol="0" anchor="t"/>
          <a:lstStyle/>
          <a:p>
            <a:pPr algn="ctr"/>
            <a:r>
              <a:rPr lang="en-US" sz="3800" b="1" dirty="0">
                <a:solidFill>
                  <a:srgbClr val="FFFFFF"/>
                </a:solidFill>
                <a:latin typeface="Noto Sans SC" pitchFamily="34" charset="0"/>
                <a:ea typeface="Noto Sans SC" pitchFamily="34" charset="-122"/>
                <a:cs typeface="Noto Sans SC" pitchFamily="34" charset="-120"/>
              </a:rPr>
              <a:t>Conclusion</a:t>
            </a:r>
            <a:endParaRPr lang="en-US" sz="3840" dirty="0"/>
          </a:p>
        </p:txBody>
      </p:sp>
      <p:pic>
        <p:nvPicPr>
          <p:cNvPr id="3074" name="Picture 2" descr="Image result for priorities">
            <a:extLst>
              <a:ext uri="{FF2B5EF4-FFF2-40B4-BE49-F238E27FC236}">
                <a16:creationId xmlns:a16="http://schemas.microsoft.com/office/drawing/2014/main" id="{84A4B13F-ACD5-698C-1259-5665AC180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477" y="1669256"/>
            <a:ext cx="22288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2018CB2A-BCB8-1336-A52B-7F6A57603017}"/>
              </a:ext>
            </a:extLst>
          </p:cNvPr>
          <p:cNvPicPr>
            <a:picLocks noChangeAspect="1"/>
          </p:cNvPicPr>
          <p:nvPr/>
        </p:nvPicPr>
        <p:blipFill>
          <a:blip r:embed="rId4"/>
          <a:stretch>
            <a:fillRect/>
          </a:stretch>
        </p:blipFill>
        <p:spPr>
          <a:xfrm>
            <a:off x="2000250" y="2290763"/>
            <a:ext cx="1714500" cy="1714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https://media.mindshow.fun/themes/redblue_abstract_prism_vplus_20230307/Content_header.jpg"/>
          <p:cNvPicPr>
            <a:picLocks noChangeAspect="1"/>
          </p:cNvPicPr>
          <p:nvPr/>
        </p:nvPicPr>
        <p:blipFill>
          <a:blip r:embed="rId3"/>
          <a:stretch>
            <a:fillRect/>
          </a:stretch>
        </p:blipFill>
        <p:spPr>
          <a:xfrm>
            <a:off x="0" y="0"/>
            <a:ext cx="9144000" cy="781050"/>
          </a:xfrm>
          <a:prstGeom prst="rect">
            <a:avLst/>
          </a:prstGeom>
        </p:spPr>
      </p:pic>
      <p:sp>
        <p:nvSpPr>
          <p:cNvPr id="3" name="Text 0"/>
          <p:cNvSpPr/>
          <p:nvPr/>
        </p:nvSpPr>
        <p:spPr>
          <a:xfrm>
            <a:off x="762000" y="114300"/>
            <a:ext cx="6606540" cy="552450"/>
          </a:xfrm>
          <a:prstGeom prst="rect">
            <a:avLst/>
          </a:prstGeom>
          <a:noFill/>
          <a:ln/>
        </p:spPr>
        <p:txBody>
          <a:bodyPr wrap="square" rtlCol="0" anchor="ctr"/>
          <a:lstStyle/>
          <a:p>
            <a:r>
              <a:rPr lang="en-US" altLang="zh-CN" sz="2400" b="1" dirty="0">
                <a:solidFill>
                  <a:srgbClr val="FFFFFF"/>
                </a:solidFill>
                <a:latin typeface="Noto Sans SC" pitchFamily="34" charset="0"/>
                <a:ea typeface="Noto Sans SC" pitchFamily="34" charset="-122"/>
                <a:cs typeface="Noto Sans SC" pitchFamily="34" charset="-120"/>
              </a:rPr>
              <a:t>Open Question</a:t>
            </a:r>
            <a:endParaRPr lang="en-US" sz="2400" dirty="0"/>
          </a:p>
        </p:txBody>
      </p:sp>
      <p:pic>
        <p:nvPicPr>
          <p:cNvPr id="7" name="图片 6">
            <a:extLst>
              <a:ext uri="{FF2B5EF4-FFF2-40B4-BE49-F238E27FC236}">
                <a16:creationId xmlns:a16="http://schemas.microsoft.com/office/drawing/2014/main" id="{03DE630E-F20D-DE1A-26C3-97F1BEFAD59C}"/>
              </a:ext>
            </a:extLst>
          </p:cNvPr>
          <p:cNvPicPr>
            <a:picLocks noChangeAspect="1"/>
          </p:cNvPicPr>
          <p:nvPr/>
        </p:nvPicPr>
        <p:blipFill>
          <a:blip r:embed="rId4"/>
          <a:stretch>
            <a:fillRect/>
          </a:stretch>
        </p:blipFill>
        <p:spPr>
          <a:xfrm>
            <a:off x="1044280" y="1194707"/>
            <a:ext cx="7055440" cy="34366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2871788" y="1895475"/>
            <a:ext cx="3395663" cy="552450"/>
          </a:xfrm>
          <a:prstGeom prst="rect">
            <a:avLst/>
          </a:prstGeom>
          <a:noFill/>
          <a:ln/>
        </p:spPr>
        <p:txBody>
          <a:bodyPr wrap="square" rtlCol="0" anchor="t"/>
          <a:lstStyle/>
          <a:p>
            <a:pPr algn="ctr"/>
            <a:r>
              <a:rPr lang="en-US" sz="2400" b="1" dirty="0">
                <a:solidFill>
                  <a:srgbClr val="FFFFFF"/>
                </a:solidFill>
                <a:latin typeface="Noto Sans SC" pitchFamily="34" charset="0"/>
                <a:ea typeface="Noto Sans SC" pitchFamily="34" charset="-122"/>
                <a:cs typeface="Noto Sans SC" pitchFamily="34" charset="-120"/>
              </a:rPr>
              <a:t>THE END</a:t>
            </a:r>
            <a:endParaRPr lang="en-US" sz="2400" dirty="0"/>
          </a:p>
        </p:txBody>
      </p:sp>
      <p:sp>
        <p:nvSpPr>
          <p:cNvPr id="3" name="Text 1"/>
          <p:cNvSpPr/>
          <p:nvPr/>
        </p:nvSpPr>
        <p:spPr>
          <a:xfrm>
            <a:off x="2871788" y="2447925"/>
            <a:ext cx="3395663" cy="1033463"/>
          </a:xfrm>
          <a:prstGeom prst="rect">
            <a:avLst/>
          </a:prstGeom>
          <a:noFill/>
          <a:ln/>
        </p:spPr>
        <p:txBody>
          <a:bodyPr wrap="square" rtlCol="0" anchor="t"/>
          <a:lstStyle/>
          <a:p>
            <a:pPr algn="ctr"/>
            <a:r>
              <a:rPr lang="en-US" sz="4500" b="1" dirty="0">
                <a:solidFill>
                  <a:srgbClr val="FFFFFF"/>
                </a:solidFill>
                <a:latin typeface="Noto Sans SC" pitchFamily="34" charset="0"/>
                <a:ea typeface="Noto Sans SC" pitchFamily="34" charset="-122"/>
                <a:cs typeface="Noto Sans SC" pitchFamily="34" charset="-120"/>
              </a:rPr>
              <a:t>THANKS</a:t>
            </a:r>
            <a:endParaRPr lang="en-US" sz="4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TotalTime>
  <Words>483</Words>
  <Application>Microsoft Office PowerPoint</Application>
  <PresentationFormat>全屏显示(16:9)</PresentationFormat>
  <Paragraphs>44</Paragraphs>
  <Slides>8</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vt:i4>
      </vt:variant>
    </vt:vector>
  </HeadingPairs>
  <TitlesOfParts>
    <vt:vector size="15" baseType="lpstr">
      <vt:lpstr>Noto Sans SC</vt:lpstr>
      <vt:lpstr>Söhne</vt:lpstr>
      <vt:lpstr>等线</vt:lpstr>
      <vt:lpstr>Arial</vt:lpstr>
      <vt:lpstr>Calibri</vt:lpstr>
      <vt:lpstr>Consolas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Money: Doing It the Smart Way</dc:title>
  <dc:subject>SUBTITLE HERE</dc:subject>
  <dc:creator>MindShow.fun</dc:creator>
  <cp:lastModifiedBy>Zhiyang Wu</cp:lastModifiedBy>
  <cp:revision>6</cp:revision>
  <dcterms:created xsi:type="dcterms:W3CDTF">2023-03-28T03:22:56Z</dcterms:created>
  <dcterms:modified xsi:type="dcterms:W3CDTF">2023-03-28T16:05:01Z</dcterms:modified>
</cp:coreProperties>
</file>